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889E103-23B2-4DB2-966A-97EE186CC43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96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4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53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98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38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39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03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9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33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1AB2A-7AE5-4EFE-A990-1414EFD22CE6}" type="datetimeFigureOut">
              <a:rPr lang="cs-CZ" smtClean="0"/>
              <a:t>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EFF9-69E6-496C-8B2A-BEAB3206A3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78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7-kvMfezs-ulGsseiyCpw-fyCnbPCPlNcxcoo5frrdc/edit?usp=shari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Wu-w01n2hmeGCSaY83AvsOkW0wiZsZCX-hH8IqwrpSs/edit?usp=sha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oNsvQIDQBL7IfNc7EaTJJ2SdUmI0VR3L0IDw1yQzr8o/edit?usp=shar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Výstupy týmu pro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 kde se vzaly…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8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mají vypadat organizačně?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dirty="0"/>
              <a:t>vzdělávací bloky (povinné a volitelné dohromady) zabírají přibližně tolik času jako dosud</a:t>
            </a:r>
          </a:p>
          <a:p>
            <a:pPr fontAlgn="base"/>
            <a:r>
              <a:rPr lang="cs-CZ" dirty="0"/>
              <a:t>bloky by se měly opakovat a měly by být pro polovinu </a:t>
            </a:r>
            <a:r>
              <a:rPr lang="cs-CZ" dirty="0" err="1"/>
              <a:t>castorů</a:t>
            </a:r>
            <a:r>
              <a:rPr lang="cs-CZ" dirty="0"/>
              <a:t> nebo podobně velkou skupinu</a:t>
            </a:r>
          </a:p>
          <a:p>
            <a:pPr fontAlgn="base"/>
            <a:r>
              <a:rPr lang="cs-CZ" dirty="0"/>
              <a:t>významná část bloků má být pro všechny povinná, ta má pak směřovat ke zkoušeným kompetencím </a:t>
            </a:r>
          </a:p>
          <a:p>
            <a:pPr lvl="1" fontAlgn="base"/>
            <a:r>
              <a:rPr lang="cs-CZ" dirty="0"/>
              <a:t>katedry si mohou určit svůj vlastní poměr mezi </a:t>
            </a:r>
            <a:r>
              <a:rPr lang="cs-CZ" dirty="0" smtClean="0"/>
              <a:t>povinnými, povinně </a:t>
            </a:r>
            <a:r>
              <a:rPr lang="cs-CZ" dirty="0"/>
              <a:t>volitelnými (což ani nemusí být problém pro harmonogram - prostě má kus času a sama určí, kde jsou všichni pohromadě a jak se pak rozdělí podle potřeb Castorů) </a:t>
            </a:r>
            <a:r>
              <a:rPr lang="cs-CZ" dirty="0" smtClean="0"/>
              <a:t>– </a:t>
            </a:r>
            <a:r>
              <a:rPr lang="cs-CZ" i="1" dirty="0" smtClean="0"/>
              <a:t>dál k dořešení</a:t>
            </a:r>
            <a:endParaRPr lang="cs-CZ" i="1" dirty="0"/>
          </a:p>
          <a:p>
            <a:pPr lvl="1" fontAlgn="base"/>
            <a:r>
              <a:rPr lang="cs-CZ" dirty="0"/>
              <a:t>volitelné </a:t>
            </a:r>
            <a:r>
              <a:rPr lang="cs-CZ" dirty="0" smtClean="0"/>
              <a:t>bloky pak </a:t>
            </a:r>
            <a:r>
              <a:rPr lang="cs-CZ" dirty="0"/>
              <a:t>jsou úplně volitelné věci, kde si Castor vybírá mezi všemi katedrami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28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mají vypadat organizačně?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dirty="0"/>
              <a:t>volitelně volitelné bloky jsou všechny stejně dlouhé, nejlépe asi 60 minut</a:t>
            </a:r>
            <a:r>
              <a:rPr lang="cs-CZ" dirty="0" smtClean="0"/>
              <a:t>. A </a:t>
            </a:r>
            <a:r>
              <a:rPr lang="cs-CZ" dirty="0"/>
              <a:t>nejspíš probíhají </a:t>
            </a:r>
            <a:r>
              <a:rPr lang="cs-CZ" dirty="0" smtClean="0"/>
              <a:t>odpoledne</a:t>
            </a:r>
            <a:r>
              <a:rPr lang="cs-CZ" dirty="0"/>
              <a:t> </a:t>
            </a:r>
            <a:r>
              <a:rPr lang="cs-CZ" dirty="0" smtClean="0"/>
              <a:t>– </a:t>
            </a:r>
            <a:r>
              <a:rPr lang="cs-CZ" i="1" dirty="0" smtClean="0"/>
              <a:t>dál k dořešení</a:t>
            </a:r>
            <a:endParaRPr lang="cs-CZ" dirty="0"/>
          </a:p>
          <a:p>
            <a:pPr fontAlgn="base"/>
            <a:r>
              <a:rPr lang="cs-CZ" dirty="0"/>
              <a:t>dopoledne jsou dva 90 minutové bloky (povinné + povinně </a:t>
            </a:r>
            <a:r>
              <a:rPr lang="cs-CZ" dirty="0" err="1"/>
              <a:t>volitené</a:t>
            </a:r>
            <a:r>
              <a:rPr lang="cs-CZ" dirty="0"/>
              <a:t>) - je možné že katedra má dva 90 minutové bloky za sebou, ale nemusí to být pravidlo. </a:t>
            </a:r>
          </a:p>
          <a:p>
            <a:pPr fontAlgn="base"/>
            <a:r>
              <a:rPr lang="cs-CZ" dirty="0"/>
              <a:t>tupoun nebo jiný </a:t>
            </a:r>
            <a:r>
              <a:rPr lang="cs-CZ" dirty="0" smtClean="0"/>
              <a:t>výjimečně </a:t>
            </a:r>
            <a:r>
              <a:rPr lang="cs-CZ" dirty="0"/>
              <a:t>schopný lektor realizuje část programu</a:t>
            </a:r>
          </a:p>
          <a:p>
            <a:pPr fontAlgn="base"/>
            <a:r>
              <a:rPr lang="cs-CZ" dirty="0"/>
              <a:t>je stanovené minimum, kolik musí konkrétní </a:t>
            </a:r>
            <a:r>
              <a:rPr lang="cs-CZ" dirty="0" err="1"/>
              <a:t>pollux</a:t>
            </a:r>
            <a:r>
              <a:rPr lang="cs-CZ" dirty="0"/>
              <a:t> odvést povinného programu </a:t>
            </a:r>
            <a:r>
              <a:rPr lang="cs-CZ" dirty="0" smtClean="0"/>
              <a:t>– </a:t>
            </a:r>
            <a:r>
              <a:rPr lang="cs-CZ" i="1" dirty="0" smtClean="0"/>
              <a:t>dál k dořešení</a:t>
            </a:r>
            <a:endParaRPr lang="cs-CZ" dirty="0"/>
          </a:p>
          <a:p>
            <a:pPr fontAlgn="base"/>
            <a:r>
              <a:rPr lang="cs-CZ" dirty="0"/>
              <a:t>volitelné bloky vznikají na základě vyjádřeného očekávání </a:t>
            </a:r>
            <a:r>
              <a:rPr lang="cs-CZ" dirty="0" err="1"/>
              <a:t>castorů</a:t>
            </a:r>
            <a:r>
              <a:rPr lang="cs-CZ" dirty="0"/>
              <a:t> (například </a:t>
            </a:r>
            <a:r>
              <a:rPr lang="cs-CZ" dirty="0" err="1"/>
              <a:t>castoři</a:t>
            </a:r>
            <a:r>
              <a:rPr lang="cs-CZ" dirty="0"/>
              <a:t> zaškrtají kompetence a konkrétní témata, kterým by se chtěli ve volitelných blocích věnovat - podle zájmu a souvislostí se pak ty témata a kompetence seskupují do programů a ty se pak nabízejí zájemcům k výběru). </a:t>
            </a:r>
            <a:r>
              <a:rPr lang="cs-CZ" dirty="0" smtClean="0"/>
              <a:t>– </a:t>
            </a:r>
            <a:r>
              <a:rPr lang="cs-CZ" i="1" dirty="0" smtClean="0"/>
              <a:t>dál k dořešení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82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mají vypadat obsahově?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to co bude u zkoušky musí být buď obsahem povinného bloku nebo nějak jinak zajištěno (typicky skripta, video nebo něco takového - u takového nástroje pak bude zajištěno, že </a:t>
            </a:r>
            <a:r>
              <a:rPr lang="cs-CZ" dirty="0" err="1"/>
              <a:t>castoři</a:t>
            </a:r>
            <a:r>
              <a:rPr lang="cs-CZ" dirty="0"/>
              <a:t> mají čas s tím pracovat - řekne se jim to dost dopředu nebo tak něco) -&gt; vznik stránek katedry pro C  </a:t>
            </a:r>
            <a:r>
              <a:rPr lang="cs-CZ" dirty="0" smtClean="0"/>
              <a:t> – </a:t>
            </a:r>
            <a:r>
              <a:rPr lang="cs-CZ" i="1" dirty="0" smtClean="0"/>
              <a:t>dál k dořešení</a:t>
            </a:r>
            <a:endParaRPr lang="cs-CZ" dirty="0"/>
          </a:p>
          <a:p>
            <a:pPr fontAlgn="base"/>
            <a:r>
              <a:rPr lang="cs-CZ" dirty="0"/>
              <a:t>V programu se využijí zkušeností Castorů, které mají</a:t>
            </a:r>
          </a:p>
          <a:p>
            <a:pPr fontAlgn="base"/>
            <a:r>
              <a:rPr lang="cs-CZ" dirty="0"/>
              <a:t>program zahrnuje představení přednášejících jako odborníků (využijí se k tomu i prostředky mimo program - sylaby, stránky kateder, medailonky členů katedry atp.)</a:t>
            </a:r>
          </a:p>
          <a:p>
            <a:pPr fontAlgn="base"/>
            <a:r>
              <a:rPr lang="cs-CZ" dirty="0"/>
              <a:t>jsou vyřešeny </a:t>
            </a:r>
            <a:r>
              <a:rPr lang="cs-CZ" dirty="0" smtClean="0"/>
              <a:t>tematické </a:t>
            </a:r>
            <a:r>
              <a:rPr lang="cs-CZ" dirty="0"/>
              <a:t>překryvy kateder a ideálně se využívá různých návazností nebo se na ně alespoň upozorňuje  </a:t>
            </a:r>
            <a:r>
              <a:rPr lang="cs-CZ" dirty="0" smtClean="0"/>
              <a:t> – </a:t>
            </a:r>
            <a:r>
              <a:rPr lang="cs-CZ" i="1" dirty="0" smtClean="0"/>
              <a:t>dál k dořešení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89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„před“ a „po“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katedra zjišťuje vzdělávací potřeby </a:t>
            </a:r>
            <a:r>
              <a:rPr lang="cs-CZ" dirty="0" err="1"/>
              <a:t>castorů</a:t>
            </a:r>
            <a:r>
              <a:rPr lang="cs-CZ" dirty="0"/>
              <a:t>. </a:t>
            </a:r>
            <a:r>
              <a:rPr lang="cs-CZ" dirty="0" smtClean="0"/>
              <a:t>Ty </a:t>
            </a:r>
            <a:r>
              <a:rPr lang="cs-CZ" dirty="0"/>
              <a:t>jsou zprostředkovány </a:t>
            </a:r>
            <a:r>
              <a:rPr lang="cs-CZ" dirty="0" err="1"/>
              <a:t>polluxům</a:t>
            </a:r>
            <a:r>
              <a:rPr lang="cs-CZ" dirty="0"/>
              <a:t> tak, aby to mohli zohlednit v přípravě programu a taky z metodického hlediska (=aby znali důvod a způsob zjišťování potřeb Castorů)  </a:t>
            </a:r>
            <a:r>
              <a:rPr lang="cs-CZ" dirty="0" smtClean="0"/>
              <a:t>– </a:t>
            </a:r>
            <a:r>
              <a:rPr lang="cs-CZ" i="1" dirty="0" smtClean="0"/>
              <a:t>dál k dořešení</a:t>
            </a:r>
            <a:endParaRPr lang="cs-CZ" dirty="0" smtClean="0"/>
          </a:p>
          <a:p>
            <a:pPr fontAlgn="base"/>
            <a:r>
              <a:rPr lang="cs-CZ" dirty="0" smtClean="0"/>
              <a:t>vzdělávací </a:t>
            </a:r>
            <a:r>
              <a:rPr lang="cs-CZ" dirty="0"/>
              <a:t>blok má formulované cíle, </a:t>
            </a:r>
            <a:r>
              <a:rPr lang="cs-CZ" dirty="0" err="1"/>
              <a:t>pollux</a:t>
            </a:r>
            <a:r>
              <a:rPr lang="cs-CZ" dirty="0"/>
              <a:t> se jimi intenzivně zabývá ve spolupráci s tupounem a o programu kriticky přemýšlí</a:t>
            </a:r>
          </a:p>
          <a:p>
            <a:pPr fontAlgn="base"/>
            <a:r>
              <a:rPr lang="cs-CZ" dirty="0"/>
              <a:t>při přípravě programu se uvažuje i o způsobu a obsahu zkoušení</a:t>
            </a:r>
          </a:p>
          <a:p>
            <a:pPr fontAlgn="base"/>
            <a:r>
              <a:rPr lang="cs-CZ" dirty="0"/>
              <a:t>musí být prostor na zpětnou vazbu pro </a:t>
            </a:r>
            <a:r>
              <a:rPr lang="cs-CZ" dirty="0" err="1"/>
              <a:t>polluxe</a:t>
            </a:r>
            <a:r>
              <a:rPr lang="cs-CZ" dirty="0"/>
              <a:t> (při přípravě i po programu) + výzva k sebereflexi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0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teď dozvíme: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Čeho se naše výstupy budou týkat</a:t>
            </a:r>
          </a:p>
          <a:p>
            <a:r>
              <a:rPr lang="cs-CZ" dirty="0" smtClean="0"/>
              <a:t>Čeho tudíž ne (nebo ne brzy)</a:t>
            </a:r>
          </a:p>
          <a:p>
            <a:r>
              <a:rPr lang="cs-CZ" dirty="0" smtClean="0"/>
              <a:t>Proces, kterým jsme prošli</a:t>
            </a:r>
          </a:p>
          <a:p>
            <a:r>
              <a:rPr lang="cs-CZ" dirty="0" smtClean="0"/>
              <a:t>První větší výstup - Podoba letních vzdělávacích bloků pro </a:t>
            </a:r>
            <a:r>
              <a:rPr lang="cs-CZ" dirty="0" err="1" smtClean="0"/>
              <a:t>castory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6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Čeho se naše výstupy budou týkat: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vzdělávacích bloků pro </a:t>
            </a:r>
            <a:r>
              <a:rPr lang="cs-CZ" dirty="0" err="1" smtClean="0"/>
              <a:t>castory</a:t>
            </a:r>
            <a:r>
              <a:rPr lang="cs-CZ" dirty="0" smtClean="0"/>
              <a:t> - letních</a:t>
            </a:r>
          </a:p>
          <a:p>
            <a:r>
              <a:rPr lang="cs-CZ" dirty="0" smtClean="0"/>
              <a:t>konzultací (oborů i projektu i …)</a:t>
            </a:r>
          </a:p>
          <a:p>
            <a:r>
              <a:rPr lang="cs-CZ" dirty="0" smtClean="0"/>
              <a:t>skript</a:t>
            </a:r>
          </a:p>
          <a:p>
            <a:r>
              <a:rPr lang="cs-CZ" dirty="0" smtClean="0"/>
              <a:t>sdílení zkušeností</a:t>
            </a:r>
          </a:p>
          <a:p>
            <a:r>
              <a:rPr lang="cs-CZ" dirty="0" smtClean="0"/>
              <a:t>víkendových vzdělávacích bloků</a:t>
            </a:r>
          </a:p>
          <a:p>
            <a:r>
              <a:rPr lang="cs-CZ" dirty="0" smtClean="0"/>
              <a:t>dalších nástrojů, většinou s nepřímým dopadem (práce kateder atp.)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7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čeho se tudíž týkat nebudou (alespoň ne brzy)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vzdělávacích bloků od týmu pro </a:t>
            </a:r>
            <a:r>
              <a:rPr lang="cs-CZ" dirty="0" err="1" smtClean="0"/>
              <a:t>polluxe</a:t>
            </a:r>
            <a:endParaRPr lang="cs-CZ" dirty="0" smtClean="0"/>
          </a:p>
          <a:p>
            <a:r>
              <a:rPr lang="cs-CZ" dirty="0" smtClean="0"/>
              <a:t>projektu pro </a:t>
            </a:r>
            <a:r>
              <a:rPr lang="cs-CZ" dirty="0" err="1" smtClean="0"/>
              <a:t>castory</a:t>
            </a:r>
            <a:r>
              <a:rPr lang="cs-CZ" dirty="0" smtClean="0"/>
              <a:t> a dalších </a:t>
            </a:r>
            <a:r>
              <a:rPr lang="cs-CZ" dirty="0" err="1" smtClean="0"/>
              <a:t>castořích</a:t>
            </a:r>
            <a:r>
              <a:rPr lang="cs-CZ" dirty="0" smtClean="0"/>
              <a:t> úkolů</a:t>
            </a:r>
          </a:p>
          <a:p>
            <a:r>
              <a:rPr lang="cs-CZ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67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začátku dvě otázky: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Co </a:t>
            </a:r>
            <a:r>
              <a:rPr lang="cs-CZ" dirty="0" err="1" smtClean="0"/>
              <a:t>castoři</a:t>
            </a:r>
            <a:r>
              <a:rPr lang="cs-CZ" dirty="0" smtClean="0"/>
              <a:t> a </a:t>
            </a:r>
            <a:r>
              <a:rPr lang="cs-CZ" dirty="0" err="1" smtClean="0"/>
              <a:t>polluxové</a:t>
            </a:r>
            <a:r>
              <a:rPr lang="cs-CZ" dirty="0" smtClean="0"/>
              <a:t> od vzdělávání na </a:t>
            </a:r>
            <a:r>
              <a:rPr lang="cs-CZ" dirty="0" err="1" smtClean="0"/>
              <a:t>gemini</a:t>
            </a:r>
            <a:r>
              <a:rPr lang="cs-CZ" dirty="0" smtClean="0"/>
              <a:t> očekávají?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Jaké nástroje máme k naplnění těch očekávání? (Redukce na ty, které se týkají </a:t>
            </a:r>
            <a:r>
              <a:rPr lang="cs-CZ" dirty="0" err="1" smtClean="0"/>
              <a:t>castorů</a:t>
            </a:r>
            <a:r>
              <a:rPr lang="cs-CZ" dirty="0" smtClean="0"/>
              <a:t> i </a:t>
            </a:r>
            <a:r>
              <a:rPr lang="cs-CZ" dirty="0" err="1" smtClean="0"/>
              <a:t>polluxů</a:t>
            </a:r>
            <a:r>
              <a:rPr lang="cs-CZ" dirty="0" smtClean="0"/>
              <a:t> společně)</a:t>
            </a:r>
          </a:p>
          <a:p>
            <a:r>
              <a:rPr lang="cs-CZ" dirty="0" smtClean="0"/>
              <a:t>Odpovědi?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3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341" y="0"/>
            <a:ext cx="7379659" cy="5534744"/>
          </a:xfrm>
        </p:spPr>
      </p:pic>
      <p:sp>
        <p:nvSpPr>
          <p:cNvPr id="5" name="TextovéPole 4"/>
          <p:cNvSpPr txBox="1"/>
          <p:nvPr/>
        </p:nvSpPr>
        <p:spPr>
          <a:xfrm>
            <a:off x="316454" y="1690688"/>
            <a:ext cx="4495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Zapsané najde na </a:t>
            </a:r>
            <a:r>
              <a:rPr lang="pl-PL" dirty="0" smtClean="0">
                <a:hlinkClick r:id="rId3"/>
              </a:rPr>
              <a:t>https://docs.google.com/document/d/17-kvMfezs-ulGsseiyCpw-fyCnbPCPlNcxcoo5frrdc/edit?usp=sharing</a:t>
            </a:r>
            <a:r>
              <a:rPr lang="pl-PL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krok:</a:t>
            </a:r>
          </a:p>
          <a:p>
            <a:pPr lvl="1"/>
            <a:r>
              <a:rPr lang="cs-CZ" dirty="0" smtClean="0"/>
              <a:t>Výzva - u každé potřeby si řekněme, jak by mohla být jednotlivými nástroji naplněna</a:t>
            </a:r>
          </a:p>
          <a:p>
            <a:r>
              <a:rPr lang="cs-CZ" dirty="0" smtClean="0"/>
              <a:t>Detaily na </a:t>
            </a:r>
            <a:r>
              <a:rPr lang="cs-CZ" dirty="0" smtClean="0">
                <a:hlinkClick r:id="rId2"/>
              </a:rPr>
              <a:t>https://docs.google.com/document/d/1Wu-w01n2hmeGCSaY83AvsOkW0wiZsZCX-hH8IqwrpSs/edit?usp=sharing</a:t>
            </a:r>
            <a:r>
              <a:rPr lang="cs-CZ" dirty="0" smtClean="0"/>
              <a:t> netřeba se tu teď tím konkrétně zabývat, projeví se to v dalších krocích a výstupech za chvíli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8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Poslední krok ke konkrétním výstupům</a:t>
            </a:r>
          </a:p>
          <a:p>
            <a:pPr lvl="1"/>
            <a:r>
              <a:rPr lang="cs-CZ" dirty="0" smtClean="0"/>
              <a:t>Shromážděny odpovědi na otázku "Jak naplnit potřeby" k jednotlivým nástrojům a na základě nich syntetizovány požadavky na konkrétní podobu a použití konkrétního nástroje. </a:t>
            </a:r>
          </a:p>
          <a:p>
            <a:r>
              <a:rPr lang="cs-CZ" dirty="0" smtClean="0"/>
              <a:t>Jak to dopadlo? </a:t>
            </a:r>
          </a:p>
          <a:p>
            <a:pPr lvl="1"/>
            <a:r>
              <a:rPr lang="cs-CZ" dirty="0" smtClean="0"/>
              <a:t>Prvním příkladem takového výstupu jsou požadavky na podobu vzdělávacích bloků v létě. A ty si za chvíli představíme.</a:t>
            </a:r>
          </a:p>
          <a:p>
            <a:r>
              <a:rPr lang="cs-CZ" dirty="0" smtClean="0"/>
              <a:t>Stav dalších nástrojů a rozdělanou práci okolo můžete sledovat na </a:t>
            </a:r>
            <a:r>
              <a:rPr lang="cs-CZ" dirty="0" smtClean="0">
                <a:hlinkClick r:id="rId2"/>
              </a:rPr>
              <a:t>https://docs.google.com/document/d/1oNsvQIDQBL7IfNc7EaTJJ2SdUmI0VR3L0IDw1yQzr8o/edit?usp=sharing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30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větší výstup - Vzdělávací bloky v létě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mají vypadat organizačně?</a:t>
            </a:r>
          </a:p>
          <a:p>
            <a:r>
              <a:rPr lang="cs-CZ" dirty="0" smtClean="0"/>
              <a:t>Jak mají vypadat obsahově?</a:t>
            </a:r>
          </a:p>
          <a:p>
            <a:r>
              <a:rPr lang="cs-CZ" dirty="0" smtClean="0"/>
              <a:t>Aktivity „před“ a „po“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54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525</Words>
  <Application>Microsoft Office PowerPoint</Application>
  <PresentationFormat>Širokoúhlá obrazovka</PresentationFormat>
  <Paragraphs>61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Výstupy týmu pro vzdělávání</vt:lpstr>
      <vt:lpstr>Co se teď dozvíme:</vt:lpstr>
      <vt:lpstr>Čeho se naše výstupy budou týkat:</vt:lpstr>
      <vt:lpstr>A čeho se tudíž týkat nebudou (alespoň ne brzy)</vt:lpstr>
      <vt:lpstr>Proces</vt:lpstr>
      <vt:lpstr>Proces</vt:lpstr>
      <vt:lpstr>Proces</vt:lpstr>
      <vt:lpstr>Proces</vt:lpstr>
      <vt:lpstr>První větší výstup - Vzdělávací bloky v létě</vt:lpstr>
      <vt:lpstr>Jak mají vypadat organizačně?</vt:lpstr>
      <vt:lpstr>Jak mají vypadat organizačně?</vt:lpstr>
      <vt:lpstr>Jak mají vypadat obsahově?</vt:lpstr>
      <vt:lpstr>Aktivity „před“ a „po“</vt:lpstr>
    </vt:vector>
  </TitlesOfParts>
  <Company>Junák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Frantisek Sereda</dc:creator>
  <cp:lastModifiedBy>Frantisek Sereda</cp:lastModifiedBy>
  <cp:revision>26</cp:revision>
  <dcterms:created xsi:type="dcterms:W3CDTF">2014-11-08T20:27:10Z</dcterms:created>
  <dcterms:modified xsi:type="dcterms:W3CDTF">2014-11-08T22:30:59Z</dcterms:modified>
</cp:coreProperties>
</file>